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Weir" initials="RW" lastIdx="0" clrIdx="0">
    <p:extLst>
      <p:ext uri="{19B8F6BF-5375-455C-9EA6-DF929625EA0E}">
        <p15:presenceInfo xmlns:p15="http://schemas.microsoft.com/office/powerpoint/2012/main" userId="S-1-5-21-199879880-4147652437-3810513434-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1E131-9909-4B65-A791-61A93ABFC12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E159-E106-4B72-8465-EEC08F4F3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6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E159-E106-4B72-8465-EEC08F4F39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6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8741" y="642111"/>
            <a:ext cx="7155917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97030" y="3994403"/>
            <a:ext cx="7499339" cy="2091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6153" y="642111"/>
            <a:ext cx="7421093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335" y="2043429"/>
            <a:ext cx="8508729" cy="456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image" Target="../media/image3.jpe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424" y="5256273"/>
            <a:ext cx="418274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0"/>
              </a:lnSpc>
            </a:pPr>
            <a:r>
              <a:rPr lang="en-GB" sz="2400" spc="-5" dirty="0">
                <a:latin typeface="Arial"/>
                <a:cs typeface="Arial"/>
              </a:rPr>
              <a:t>G&amp;S</a:t>
            </a:r>
            <a:r>
              <a:rPr sz="2400" spc="-5" dirty="0">
                <a:latin typeface="Arial"/>
                <a:cs typeface="Arial"/>
              </a:rPr>
              <a:t>/Suttner Product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Seminar: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3350"/>
              </a:lnSpc>
            </a:pPr>
            <a:r>
              <a:rPr sz="2800" b="1" i="1" spc="-5" dirty="0">
                <a:latin typeface="Arial"/>
                <a:cs typeface="Arial"/>
              </a:rPr>
              <a:t>Foam</a:t>
            </a:r>
            <a:r>
              <a:rPr sz="2800" b="1" i="1" spc="-8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24" y="6049261"/>
            <a:ext cx="19030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4700" y="34925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700" y="6902450"/>
            <a:ext cx="929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2" name="Straight Connector 11"/>
            <p:cNvCxnSpPr>
              <a:endCxn id="13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54334" y="33165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335" rIns="0" bIns="0" rtlCol="0">
            <a:spAutoFit/>
          </a:bodyPr>
          <a:lstStyle/>
          <a:p>
            <a:pPr marL="1175385">
              <a:lnSpc>
                <a:spcPct val="100000"/>
              </a:lnSpc>
            </a:pPr>
            <a:r>
              <a:rPr spc="-5" dirty="0"/>
              <a:t>Panel Mount Dosing</a:t>
            </a:r>
            <a:r>
              <a:rPr spc="30" dirty="0"/>
              <a:t> </a:t>
            </a:r>
            <a:r>
              <a:rPr spc="-5" dirty="0"/>
              <a:t>Valve</a:t>
            </a:r>
          </a:p>
        </p:txBody>
      </p:sp>
      <p:sp>
        <p:nvSpPr>
          <p:cNvPr id="3" name="object 3"/>
          <p:cNvSpPr/>
          <p:nvPr/>
        </p:nvSpPr>
        <p:spPr>
          <a:xfrm>
            <a:off x="4547494" y="2118360"/>
            <a:ext cx="4997196" cy="3713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5091" y="2122932"/>
            <a:ext cx="2607564" cy="265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470900" y="501650"/>
            <a:ext cx="137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700" y="6902450"/>
            <a:ext cx="922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9" name="Straight Connector 8"/>
            <p:cNvCxnSpPr>
              <a:endCxn id="10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0">
              <a:lnSpc>
                <a:spcPct val="100000"/>
              </a:lnSpc>
            </a:pPr>
            <a:r>
              <a:rPr sz="3600" spc="-5" dirty="0"/>
              <a:t>Air</a:t>
            </a:r>
            <a:r>
              <a:rPr sz="3600" spc="-55" dirty="0"/>
              <a:t> </a:t>
            </a:r>
            <a:r>
              <a:rPr sz="3600" spc="-5" dirty="0"/>
              <a:t>Connection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76179" y="1706880"/>
            <a:ext cx="2641092" cy="309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8297" y="3913632"/>
            <a:ext cx="455930" cy="573405"/>
          </a:xfrm>
          <a:custGeom>
            <a:avLst/>
            <a:gdLst/>
            <a:ahLst/>
            <a:cxnLst/>
            <a:rect l="l" t="t" r="r" b="b"/>
            <a:pathLst>
              <a:path w="455930" h="573404">
                <a:moveTo>
                  <a:pt x="455675" y="554735"/>
                </a:moveTo>
                <a:lnTo>
                  <a:pt x="22859" y="0"/>
                </a:lnTo>
                <a:lnTo>
                  <a:pt x="0" y="18287"/>
                </a:lnTo>
                <a:lnTo>
                  <a:pt x="434339" y="573023"/>
                </a:lnTo>
                <a:lnTo>
                  <a:pt x="455675" y="5547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7442" y="3936491"/>
            <a:ext cx="447040" cy="573405"/>
          </a:xfrm>
          <a:custGeom>
            <a:avLst/>
            <a:gdLst/>
            <a:ahLst/>
            <a:cxnLst/>
            <a:rect l="l" t="t" r="r" b="b"/>
            <a:pathLst>
              <a:path w="447039" h="573404">
                <a:moveTo>
                  <a:pt x="446531" y="18287"/>
                </a:moveTo>
                <a:lnTo>
                  <a:pt x="425195" y="0"/>
                </a:lnTo>
                <a:lnTo>
                  <a:pt x="0" y="556259"/>
                </a:lnTo>
                <a:lnTo>
                  <a:pt x="22859" y="573023"/>
                </a:lnTo>
                <a:lnTo>
                  <a:pt x="446531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4334" y="5210555"/>
            <a:ext cx="1385316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8194" y="5260847"/>
            <a:ext cx="1926335" cy="637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1481" y="3451860"/>
            <a:ext cx="1514855" cy="2677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4386" y="5163311"/>
            <a:ext cx="1898904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2697" y="5210555"/>
            <a:ext cx="400811" cy="633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9197" y="5224272"/>
            <a:ext cx="396240" cy="627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26182" y="6141717"/>
            <a:ext cx="871219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200 163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81018" y="6417561"/>
            <a:ext cx="871219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150 008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4311" y="6141717"/>
            <a:ext cx="126873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73520</a:t>
            </a:r>
            <a:endParaRPr sz="1200">
              <a:latin typeface="Arial"/>
              <a:cs typeface="Arial"/>
            </a:endParaRPr>
          </a:p>
          <a:p>
            <a:pPr marL="410209">
              <a:lnSpc>
                <a:spcPct val="100000"/>
              </a:lnSpc>
              <a:spcBef>
                <a:spcPts val="730"/>
              </a:spcBef>
            </a:pPr>
            <a:r>
              <a:rPr sz="1200" spc="-5" dirty="0">
                <a:latin typeface="Arial"/>
                <a:cs typeface="Arial"/>
              </a:rPr>
              <a:t>040 003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5947" y="6417561"/>
            <a:ext cx="124587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10 </a:t>
            </a:r>
            <a:r>
              <a:rPr sz="1200" dirty="0">
                <a:latin typeface="Arial"/>
                <a:cs typeface="Arial"/>
              </a:rPr>
              <a:t>cm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080000310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0012" y="6135621"/>
            <a:ext cx="1361440" cy="481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040 004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860</a:t>
            </a:r>
            <a:endParaRPr sz="120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latin typeface="Arial"/>
                <a:cs typeface="Arial"/>
              </a:rPr>
              <a:t>200 163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79569" y="5638800"/>
            <a:ext cx="128270" cy="737870"/>
          </a:xfrm>
          <a:custGeom>
            <a:avLst/>
            <a:gdLst/>
            <a:ahLst/>
            <a:cxnLst/>
            <a:rect l="l" t="t" r="r" b="b"/>
            <a:pathLst>
              <a:path w="128270" h="737870">
                <a:moveTo>
                  <a:pt x="74675" y="71627"/>
                </a:moveTo>
                <a:lnTo>
                  <a:pt x="27431" y="0"/>
                </a:lnTo>
                <a:lnTo>
                  <a:pt x="0" y="80771"/>
                </a:lnTo>
                <a:lnTo>
                  <a:pt x="28955" y="77226"/>
                </a:lnTo>
                <a:lnTo>
                  <a:pt x="28955" y="64007"/>
                </a:lnTo>
                <a:lnTo>
                  <a:pt x="42671" y="62483"/>
                </a:lnTo>
                <a:lnTo>
                  <a:pt x="44301" y="75347"/>
                </a:lnTo>
                <a:lnTo>
                  <a:pt x="74675" y="71627"/>
                </a:lnTo>
                <a:close/>
              </a:path>
              <a:path w="128270" h="737870">
                <a:moveTo>
                  <a:pt x="44301" y="75347"/>
                </a:moveTo>
                <a:lnTo>
                  <a:pt x="42671" y="62483"/>
                </a:lnTo>
                <a:lnTo>
                  <a:pt x="28955" y="64007"/>
                </a:lnTo>
                <a:lnTo>
                  <a:pt x="30634" y="77020"/>
                </a:lnTo>
                <a:lnTo>
                  <a:pt x="44301" y="75347"/>
                </a:lnTo>
                <a:close/>
              </a:path>
              <a:path w="128270" h="737870">
                <a:moveTo>
                  <a:pt x="30634" y="77020"/>
                </a:moveTo>
                <a:lnTo>
                  <a:pt x="28955" y="64007"/>
                </a:lnTo>
                <a:lnTo>
                  <a:pt x="28955" y="77226"/>
                </a:lnTo>
                <a:lnTo>
                  <a:pt x="30634" y="77020"/>
                </a:lnTo>
                <a:close/>
              </a:path>
              <a:path w="128270" h="737870">
                <a:moveTo>
                  <a:pt x="128015" y="736091"/>
                </a:moveTo>
                <a:lnTo>
                  <a:pt x="44301" y="75347"/>
                </a:lnTo>
                <a:lnTo>
                  <a:pt x="30634" y="77020"/>
                </a:lnTo>
                <a:lnTo>
                  <a:pt x="115823" y="737615"/>
                </a:lnTo>
                <a:lnTo>
                  <a:pt x="128015" y="736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8917" y="5710427"/>
            <a:ext cx="111760" cy="384175"/>
          </a:xfrm>
          <a:custGeom>
            <a:avLst/>
            <a:gdLst/>
            <a:ahLst/>
            <a:cxnLst/>
            <a:rect l="l" t="t" r="r" b="b"/>
            <a:pathLst>
              <a:path w="111759" h="384175">
                <a:moveTo>
                  <a:pt x="73151" y="67055"/>
                </a:moveTo>
                <a:lnTo>
                  <a:pt x="19811" y="0"/>
                </a:lnTo>
                <a:lnTo>
                  <a:pt x="0" y="82295"/>
                </a:lnTo>
                <a:lnTo>
                  <a:pt x="27431" y="76580"/>
                </a:lnTo>
                <a:lnTo>
                  <a:pt x="27431" y="64007"/>
                </a:lnTo>
                <a:lnTo>
                  <a:pt x="39623" y="60959"/>
                </a:lnTo>
                <a:lnTo>
                  <a:pt x="42421" y="73458"/>
                </a:lnTo>
                <a:lnTo>
                  <a:pt x="73151" y="67055"/>
                </a:lnTo>
                <a:close/>
              </a:path>
              <a:path w="111759" h="384175">
                <a:moveTo>
                  <a:pt x="42421" y="73458"/>
                </a:moveTo>
                <a:lnTo>
                  <a:pt x="39623" y="60959"/>
                </a:lnTo>
                <a:lnTo>
                  <a:pt x="27431" y="64007"/>
                </a:lnTo>
                <a:lnTo>
                  <a:pt x="30120" y="76020"/>
                </a:lnTo>
                <a:lnTo>
                  <a:pt x="42421" y="73458"/>
                </a:lnTo>
                <a:close/>
              </a:path>
              <a:path w="111759" h="384175">
                <a:moveTo>
                  <a:pt x="30120" y="76020"/>
                </a:moveTo>
                <a:lnTo>
                  <a:pt x="27431" y="64007"/>
                </a:lnTo>
                <a:lnTo>
                  <a:pt x="27431" y="76580"/>
                </a:lnTo>
                <a:lnTo>
                  <a:pt x="30120" y="76020"/>
                </a:lnTo>
                <a:close/>
              </a:path>
              <a:path w="111759" h="384175">
                <a:moveTo>
                  <a:pt x="111251" y="380999"/>
                </a:moveTo>
                <a:lnTo>
                  <a:pt x="42421" y="73458"/>
                </a:lnTo>
                <a:lnTo>
                  <a:pt x="30120" y="76020"/>
                </a:lnTo>
                <a:lnTo>
                  <a:pt x="99059" y="384047"/>
                </a:lnTo>
                <a:lnTo>
                  <a:pt x="111251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7617" y="5791200"/>
            <a:ext cx="436245" cy="588645"/>
          </a:xfrm>
          <a:custGeom>
            <a:avLst/>
            <a:gdLst/>
            <a:ahLst/>
            <a:cxnLst/>
            <a:rect l="l" t="t" r="r" b="b"/>
            <a:pathLst>
              <a:path w="436245" h="588645">
                <a:moveTo>
                  <a:pt x="74675" y="39623"/>
                </a:moveTo>
                <a:lnTo>
                  <a:pt x="0" y="0"/>
                </a:lnTo>
                <a:lnTo>
                  <a:pt x="13715" y="83819"/>
                </a:lnTo>
                <a:lnTo>
                  <a:pt x="32003" y="70561"/>
                </a:lnTo>
                <a:lnTo>
                  <a:pt x="32003" y="54863"/>
                </a:lnTo>
                <a:lnTo>
                  <a:pt x="42671" y="47243"/>
                </a:lnTo>
                <a:lnTo>
                  <a:pt x="50158" y="57399"/>
                </a:lnTo>
                <a:lnTo>
                  <a:pt x="74675" y="39623"/>
                </a:lnTo>
                <a:close/>
              </a:path>
              <a:path w="436245" h="588645">
                <a:moveTo>
                  <a:pt x="50158" y="57399"/>
                </a:moveTo>
                <a:lnTo>
                  <a:pt x="42671" y="47243"/>
                </a:lnTo>
                <a:lnTo>
                  <a:pt x="32003" y="54863"/>
                </a:lnTo>
                <a:lnTo>
                  <a:pt x="39544" y="65093"/>
                </a:lnTo>
                <a:lnTo>
                  <a:pt x="50158" y="57399"/>
                </a:lnTo>
                <a:close/>
              </a:path>
              <a:path w="436245" h="588645">
                <a:moveTo>
                  <a:pt x="39544" y="65093"/>
                </a:moveTo>
                <a:lnTo>
                  <a:pt x="32003" y="54863"/>
                </a:lnTo>
                <a:lnTo>
                  <a:pt x="32003" y="70561"/>
                </a:lnTo>
                <a:lnTo>
                  <a:pt x="39544" y="65093"/>
                </a:lnTo>
                <a:close/>
              </a:path>
              <a:path w="436245" h="588645">
                <a:moveTo>
                  <a:pt x="435863" y="580643"/>
                </a:moveTo>
                <a:lnTo>
                  <a:pt x="50158" y="57399"/>
                </a:lnTo>
                <a:lnTo>
                  <a:pt x="39544" y="65093"/>
                </a:lnTo>
                <a:lnTo>
                  <a:pt x="425195" y="588263"/>
                </a:lnTo>
                <a:lnTo>
                  <a:pt x="435863" y="580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86288" y="6135621"/>
            <a:ext cx="452120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73520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79113" y="5701283"/>
            <a:ext cx="113030" cy="384175"/>
          </a:xfrm>
          <a:custGeom>
            <a:avLst/>
            <a:gdLst/>
            <a:ahLst/>
            <a:cxnLst/>
            <a:rect l="l" t="t" r="r" b="b"/>
            <a:pathLst>
              <a:path w="113029" h="384175">
                <a:moveTo>
                  <a:pt x="74675" y="65531"/>
                </a:moveTo>
                <a:lnTo>
                  <a:pt x="19811" y="0"/>
                </a:lnTo>
                <a:lnTo>
                  <a:pt x="0" y="82295"/>
                </a:lnTo>
                <a:lnTo>
                  <a:pt x="27431" y="76137"/>
                </a:lnTo>
                <a:lnTo>
                  <a:pt x="27431" y="62483"/>
                </a:lnTo>
                <a:lnTo>
                  <a:pt x="39623" y="60959"/>
                </a:lnTo>
                <a:lnTo>
                  <a:pt x="42328" y="72793"/>
                </a:lnTo>
                <a:lnTo>
                  <a:pt x="74675" y="65531"/>
                </a:lnTo>
                <a:close/>
              </a:path>
              <a:path w="113029" h="384175">
                <a:moveTo>
                  <a:pt x="42328" y="72793"/>
                </a:moveTo>
                <a:lnTo>
                  <a:pt x="39623" y="60959"/>
                </a:lnTo>
                <a:lnTo>
                  <a:pt x="27431" y="62483"/>
                </a:lnTo>
                <a:lnTo>
                  <a:pt x="30328" y="75487"/>
                </a:lnTo>
                <a:lnTo>
                  <a:pt x="42328" y="72793"/>
                </a:lnTo>
                <a:close/>
              </a:path>
              <a:path w="113029" h="384175">
                <a:moveTo>
                  <a:pt x="30328" y="75487"/>
                </a:moveTo>
                <a:lnTo>
                  <a:pt x="27431" y="62483"/>
                </a:lnTo>
                <a:lnTo>
                  <a:pt x="27431" y="76137"/>
                </a:lnTo>
                <a:lnTo>
                  <a:pt x="30328" y="75487"/>
                </a:lnTo>
                <a:close/>
              </a:path>
              <a:path w="113029" h="384175">
                <a:moveTo>
                  <a:pt x="112775" y="380999"/>
                </a:moveTo>
                <a:lnTo>
                  <a:pt x="42328" y="72793"/>
                </a:lnTo>
                <a:lnTo>
                  <a:pt x="30328" y="75487"/>
                </a:lnTo>
                <a:lnTo>
                  <a:pt x="99059" y="384047"/>
                </a:lnTo>
                <a:lnTo>
                  <a:pt x="112775" y="380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8333" y="5715000"/>
            <a:ext cx="113030" cy="386080"/>
          </a:xfrm>
          <a:custGeom>
            <a:avLst/>
            <a:gdLst/>
            <a:ahLst/>
            <a:cxnLst/>
            <a:rect l="l" t="t" r="r" b="b"/>
            <a:pathLst>
              <a:path w="113029" h="386079">
                <a:moveTo>
                  <a:pt x="74675" y="67055"/>
                </a:moveTo>
                <a:lnTo>
                  <a:pt x="19811" y="0"/>
                </a:lnTo>
                <a:lnTo>
                  <a:pt x="0" y="83819"/>
                </a:lnTo>
                <a:lnTo>
                  <a:pt x="27431" y="77661"/>
                </a:lnTo>
                <a:lnTo>
                  <a:pt x="27431" y="64007"/>
                </a:lnTo>
                <a:lnTo>
                  <a:pt x="41147" y="60959"/>
                </a:lnTo>
                <a:lnTo>
                  <a:pt x="44037" y="73933"/>
                </a:lnTo>
                <a:lnTo>
                  <a:pt x="74675" y="67055"/>
                </a:lnTo>
                <a:close/>
              </a:path>
              <a:path w="113029" h="386079">
                <a:moveTo>
                  <a:pt x="44037" y="73933"/>
                </a:moveTo>
                <a:lnTo>
                  <a:pt x="41147" y="60959"/>
                </a:lnTo>
                <a:lnTo>
                  <a:pt x="27431" y="64007"/>
                </a:lnTo>
                <a:lnTo>
                  <a:pt x="30387" y="76998"/>
                </a:lnTo>
                <a:lnTo>
                  <a:pt x="44037" y="73933"/>
                </a:lnTo>
                <a:close/>
              </a:path>
              <a:path w="113029" h="386079">
                <a:moveTo>
                  <a:pt x="30387" y="76998"/>
                </a:moveTo>
                <a:lnTo>
                  <a:pt x="27431" y="64007"/>
                </a:lnTo>
                <a:lnTo>
                  <a:pt x="27431" y="77661"/>
                </a:lnTo>
                <a:lnTo>
                  <a:pt x="30387" y="76998"/>
                </a:lnTo>
                <a:close/>
              </a:path>
              <a:path w="113029" h="386079">
                <a:moveTo>
                  <a:pt x="112775" y="382523"/>
                </a:moveTo>
                <a:lnTo>
                  <a:pt x="44037" y="73933"/>
                </a:lnTo>
                <a:lnTo>
                  <a:pt x="30387" y="76998"/>
                </a:lnTo>
                <a:lnTo>
                  <a:pt x="100583" y="385571"/>
                </a:lnTo>
                <a:lnTo>
                  <a:pt x="112775" y="382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9965" y="5638800"/>
            <a:ext cx="151130" cy="737870"/>
          </a:xfrm>
          <a:custGeom>
            <a:avLst/>
            <a:gdLst/>
            <a:ahLst/>
            <a:cxnLst/>
            <a:rect l="l" t="t" r="r" b="b"/>
            <a:pathLst>
              <a:path w="151130" h="737870">
                <a:moveTo>
                  <a:pt x="118295" y="77083"/>
                </a:moveTo>
                <a:lnTo>
                  <a:pt x="106170" y="75143"/>
                </a:lnTo>
                <a:lnTo>
                  <a:pt x="0" y="736091"/>
                </a:lnTo>
                <a:lnTo>
                  <a:pt x="12191" y="737615"/>
                </a:lnTo>
                <a:lnTo>
                  <a:pt x="118295" y="77083"/>
                </a:lnTo>
                <a:close/>
              </a:path>
              <a:path w="151130" h="737870">
                <a:moveTo>
                  <a:pt x="150875" y="82295"/>
                </a:moveTo>
                <a:lnTo>
                  <a:pt x="124967" y="0"/>
                </a:lnTo>
                <a:lnTo>
                  <a:pt x="74675" y="70103"/>
                </a:lnTo>
                <a:lnTo>
                  <a:pt x="106170" y="75143"/>
                </a:lnTo>
                <a:lnTo>
                  <a:pt x="108203" y="62483"/>
                </a:lnTo>
                <a:lnTo>
                  <a:pt x="120395" y="64007"/>
                </a:lnTo>
                <a:lnTo>
                  <a:pt x="120395" y="77419"/>
                </a:lnTo>
                <a:lnTo>
                  <a:pt x="150875" y="82295"/>
                </a:lnTo>
                <a:close/>
              </a:path>
              <a:path w="151130" h="737870">
                <a:moveTo>
                  <a:pt x="120395" y="64007"/>
                </a:moveTo>
                <a:lnTo>
                  <a:pt x="108203" y="62483"/>
                </a:lnTo>
                <a:lnTo>
                  <a:pt x="106170" y="75143"/>
                </a:lnTo>
                <a:lnTo>
                  <a:pt x="118295" y="77083"/>
                </a:lnTo>
                <a:lnTo>
                  <a:pt x="120395" y="64007"/>
                </a:lnTo>
                <a:close/>
              </a:path>
              <a:path w="151130" h="737870">
                <a:moveTo>
                  <a:pt x="120395" y="77419"/>
                </a:moveTo>
                <a:lnTo>
                  <a:pt x="120395" y="64007"/>
                </a:lnTo>
                <a:lnTo>
                  <a:pt x="118295" y="77083"/>
                </a:lnTo>
                <a:lnTo>
                  <a:pt x="120395" y="77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9490" y="5715000"/>
            <a:ext cx="111760" cy="386080"/>
          </a:xfrm>
          <a:custGeom>
            <a:avLst/>
            <a:gdLst/>
            <a:ahLst/>
            <a:cxnLst/>
            <a:rect l="l" t="t" r="r" b="b"/>
            <a:pathLst>
              <a:path w="111760" h="386079">
                <a:moveTo>
                  <a:pt x="74675" y="67055"/>
                </a:moveTo>
                <a:lnTo>
                  <a:pt x="21335" y="0"/>
                </a:lnTo>
                <a:lnTo>
                  <a:pt x="0" y="82295"/>
                </a:lnTo>
                <a:lnTo>
                  <a:pt x="28955" y="76386"/>
                </a:lnTo>
                <a:lnTo>
                  <a:pt x="28955" y="64007"/>
                </a:lnTo>
                <a:lnTo>
                  <a:pt x="41147" y="60959"/>
                </a:lnTo>
                <a:lnTo>
                  <a:pt x="43848" y="73347"/>
                </a:lnTo>
                <a:lnTo>
                  <a:pt x="74675" y="67055"/>
                </a:lnTo>
                <a:close/>
              </a:path>
              <a:path w="111760" h="386079">
                <a:moveTo>
                  <a:pt x="43848" y="73347"/>
                </a:moveTo>
                <a:lnTo>
                  <a:pt x="41147" y="60959"/>
                </a:lnTo>
                <a:lnTo>
                  <a:pt x="28955" y="64007"/>
                </a:lnTo>
                <a:lnTo>
                  <a:pt x="31539" y="75859"/>
                </a:lnTo>
                <a:lnTo>
                  <a:pt x="43848" y="73347"/>
                </a:lnTo>
                <a:close/>
              </a:path>
              <a:path w="111760" h="386079">
                <a:moveTo>
                  <a:pt x="31539" y="75859"/>
                </a:moveTo>
                <a:lnTo>
                  <a:pt x="28955" y="64007"/>
                </a:lnTo>
                <a:lnTo>
                  <a:pt x="28955" y="76386"/>
                </a:lnTo>
                <a:lnTo>
                  <a:pt x="31539" y="75859"/>
                </a:lnTo>
                <a:close/>
              </a:path>
              <a:path w="111760" h="386079">
                <a:moveTo>
                  <a:pt x="111251" y="382523"/>
                </a:moveTo>
                <a:lnTo>
                  <a:pt x="43848" y="73347"/>
                </a:lnTo>
                <a:lnTo>
                  <a:pt x="31539" y="75859"/>
                </a:lnTo>
                <a:lnTo>
                  <a:pt x="99059" y="385571"/>
                </a:lnTo>
                <a:lnTo>
                  <a:pt x="111251" y="382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25556" y="1774951"/>
            <a:ext cx="4184650" cy="270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6205">
              <a:lnSpc>
                <a:spcPct val="100000"/>
              </a:lnSpc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avoid that water from the </a:t>
            </a:r>
            <a:r>
              <a:rPr sz="1600" dirty="0">
                <a:latin typeface="Arial"/>
                <a:cs typeface="Arial"/>
              </a:rPr>
              <a:t>injector </a:t>
            </a:r>
            <a:r>
              <a:rPr sz="1600" spc="-5" dirty="0">
                <a:latin typeface="Arial"/>
                <a:cs typeface="Arial"/>
              </a:rPr>
              <a:t>gets into  the compressed </a:t>
            </a:r>
            <a:r>
              <a:rPr sz="1600" dirty="0">
                <a:latin typeface="Arial"/>
                <a:cs typeface="Arial"/>
              </a:rPr>
              <a:t>air line </a:t>
            </a:r>
            <a:r>
              <a:rPr sz="1600" spc="-5" dirty="0">
                <a:latin typeface="Arial"/>
                <a:cs typeface="Arial"/>
              </a:rPr>
              <a:t>due to particles that  got </a:t>
            </a:r>
            <a:r>
              <a:rPr sz="1600" dirty="0">
                <a:latin typeface="Arial"/>
                <a:cs typeface="Arial"/>
              </a:rPr>
              <a:t>stuck in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air </a:t>
            </a:r>
            <a:r>
              <a:rPr sz="1600" spc="-5" dirty="0">
                <a:latin typeface="Arial"/>
                <a:cs typeface="Arial"/>
              </a:rPr>
              <a:t>intake check </a:t>
            </a:r>
            <a:r>
              <a:rPr sz="1600" dirty="0">
                <a:latin typeface="Arial"/>
                <a:cs typeface="Arial"/>
              </a:rPr>
              <a:t>valve </a:t>
            </a:r>
            <a:r>
              <a:rPr sz="1600" spc="-5" dirty="0">
                <a:latin typeface="Arial"/>
                <a:cs typeface="Arial"/>
              </a:rPr>
              <a:t>or due  to damaged o-Rings,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recommend the  following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setup: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case </a:t>
            </a:r>
            <a:r>
              <a:rPr sz="1600" spc="-5" dirty="0">
                <a:latin typeface="Arial"/>
                <a:cs typeface="Arial"/>
              </a:rPr>
              <a:t>of water </a:t>
            </a:r>
            <a:r>
              <a:rPr sz="1600" dirty="0">
                <a:latin typeface="Arial"/>
                <a:cs typeface="Arial"/>
              </a:rPr>
              <a:t>passing </a:t>
            </a:r>
            <a:r>
              <a:rPr sz="1600" spc="-5" dirty="0">
                <a:latin typeface="Arial"/>
                <a:cs typeface="Arial"/>
              </a:rPr>
              <a:t>the check </a:t>
            </a:r>
            <a:r>
              <a:rPr sz="1600" dirty="0">
                <a:latin typeface="Arial"/>
                <a:cs typeface="Arial"/>
              </a:rPr>
              <a:t>valve </a:t>
            </a:r>
            <a:r>
              <a:rPr sz="1600" spc="-5" dirty="0">
                <a:latin typeface="Arial"/>
                <a:cs typeface="Arial"/>
              </a:rPr>
              <a:t>at  the </a:t>
            </a:r>
            <a:r>
              <a:rPr sz="1600" dirty="0">
                <a:latin typeface="Arial"/>
                <a:cs typeface="Arial"/>
              </a:rPr>
              <a:t>air </a:t>
            </a:r>
            <a:r>
              <a:rPr sz="1600" spc="-5" dirty="0">
                <a:latin typeface="Arial"/>
                <a:cs typeface="Arial"/>
              </a:rPr>
              <a:t>intake of the </a:t>
            </a:r>
            <a:r>
              <a:rPr sz="1600" spc="-10" dirty="0">
                <a:latin typeface="Arial"/>
                <a:cs typeface="Arial"/>
              </a:rPr>
              <a:t>injector, </a:t>
            </a:r>
            <a:r>
              <a:rPr sz="1600" spc="-5" dirty="0">
                <a:latin typeface="Arial"/>
                <a:cs typeface="Arial"/>
              </a:rPr>
              <a:t>the water will stop 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front of the check </a:t>
            </a:r>
            <a:r>
              <a:rPr sz="1600" dirty="0">
                <a:latin typeface="Arial"/>
                <a:cs typeface="Arial"/>
              </a:rPr>
              <a:t>valve </a:t>
            </a:r>
            <a:r>
              <a:rPr sz="1600" spc="-5" dirty="0">
                <a:latin typeface="Arial"/>
                <a:cs typeface="Arial"/>
              </a:rPr>
              <a:t>at the regulation  </a:t>
            </a:r>
            <a:r>
              <a:rPr sz="1600" dirty="0">
                <a:latin typeface="Arial"/>
                <a:cs typeface="Arial"/>
              </a:rPr>
              <a:t>valve.</a:t>
            </a:r>
            <a:endParaRPr sz="1600">
              <a:latin typeface="Arial"/>
              <a:cs typeface="Arial"/>
            </a:endParaRPr>
          </a:p>
          <a:p>
            <a:pPr marL="12700" marR="3460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Since the hose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 low pressure hose, the  hose will burst and the problem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visible.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70900" y="50165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74700" y="682625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30" name="Straight Connector 29"/>
            <p:cNvCxnSpPr>
              <a:endCxn id="31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74701" y="642111"/>
            <a:ext cx="8149958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0">
              <a:lnSpc>
                <a:spcPct val="100000"/>
              </a:lnSpc>
            </a:pPr>
            <a:r>
              <a:rPr spc="-5" dirty="0"/>
              <a:t>ST-72</a:t>
            </a:r>
            <a:r>
              <a:rPr spc="-20" dirty="0"/>
              <a:t> </a:t>
            </a:r>
            <a:r>
              <a:rPr spc="-5" dirty="0"/>
              <a:t>non-splashing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837" y="5113017"/>
            <a:ext cx="229235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 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030" y="3994403"/>
            <a:ext cx="7432675" cy="209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85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T-72 with ST-9.9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insulation.</a:t>
            </a:r>
            <a:endParaRPr sz="24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ir-intake at the front similar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ST-74.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7030" y="1901952"/>
            <a:ext cx="7432547" cy="418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295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701" y="6826250"/>
            <a:ext cx="92201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1" y="642111"/>
            <a:ext cx="8282546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0">
              <a:lnSpc>
                <a:spcPct val="100000"/>
              </a:lnSpc>
            </a:pPr>
            <a:r>
              <a:rPr sz="4400" spc="-5" dirty="0"/>
              <a:t>Foam Head</a:t>
            </a:r>
            <a:r>
              <a:rPr sz="4400" spc="-40" dirty="0"/>
              <a:t> </a:t>
            </a:r>
            <a:r>
              <a:rPr sz="4400" spc="-5" dirty="0"/>
              <a:t>ST-72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2282825" cy="2480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Shorter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lighter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better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jet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2170" y="2164080"/>
            <a:ext cx="4847844" cy="393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470900" y="42545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701" y="6902450"/>
            <a:ext cx="91439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1" y="642111"/>
            <a:ext cx="8282546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Air </a:t>
            </a:r>
            <a:r>
              <a:rPr sz="4400" spc="-5" dirty="0"/>
              <a:t>Injector </a:t>
            </a:r>
            <a:r>
              <a:rPr sz="4400" dirty="0"/>
              <a:t>Nozzles</a:t>
            </a:r>
            <a:r>
              <a:rPr sz="4400" spc="-75" dirty="0"/>
              <a:t> </a:t>
            </a:r>
            <a:r>
              <a:rPr sz="4400" spc="-5" dirty="0"/>
              <a:t>ST-75</a:t>
            </a:r>
            <a:endParaRPr sz="4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2335" y="1971801"/>
          <a:ext cx="4463791" cy="4450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Item-#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Nozzle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BA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075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85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33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20 0075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118738" y="1687067"/>
            <a:ext cx="2810255" cy="22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3330" y="4283964"/>
            <a:ext cx="3023616" cy="183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295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701" y="6902450"/>
            <a:ext cx="92201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31" y="642111"/>
            <a:ext cx="814601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sz="4400" dirty="0"/>
              <a:t>New Design</a:t>
            </a:r>
            <a:r>
              <a:rPr sz="4400" spc="-100" dirty="0"/>
              <a:t> </a:t>
            </a:r>
            <a:r>
              <a:rPr sz="4400" spc="-5" dirty="0"/>
              <a:t>ST-73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1231" y="2833115"/>
            <a:ext cx="5736590" cy="192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r">
              <a:lnSpc>
                <a:spcPts val="2355"/>
              </a:lnSpc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Arial"/>
                <a:cs typeface="Arial"/>
              </a:rPr>
              <a:t>Sli</a:t>
            </a:r>
            <a:r>
              <a:rPr sz="2000" dirty="0">
                <a:latin typeface="Arial"/>
                <a:cs typeface="Arial"/>
              </a:rPr>
              <a:t>gh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R="2540" algn="r">
              <a:lnSpc>
                <a:spcPct val="100000"/>
              </a:lnSpc>
              <a:spcBef>
                <a:spcPts val="480"/>
              </a:spcBef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Arial"/>
                <a:cs typeface="Arial"/>
              </a:rPr>
              <a:t>Sli</a:t>
            </a:r>
            <a:r>
              <a:rPr sz="2000" dirty="0">
                <a:latin typeface="Arial"/>
                <a:cs typeface="Arial"/>
              </a:rPr>
              <a:t>gh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R="85725" algn="r">
              <a:lnSpc>
                <a:spcPct val="100000"/>
              </a:lnSpc>
              <a:spcBef>
                <a:spcPts val="480"/>
              </a:spcBef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  <a:p>
            <a:pPr marL="5033645" marR="44450" indent="-342900" algn="r">
              <a:lnSpc>
                <a:spcPct val="100000"/>
              </a:lnSpc>
              <a:spcBef>
                <a:spcPts val="480"/>
              </a:spcBef>
              <a:tabLst>
                <a:tab pos="503364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at  logo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231" y="4652712"/>
            <a:ext cx="576897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950"/>
              </a:lnSpc>
              <a:tabLst>
                <a:tab pos="3422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Arial"/>
                <a:cs typeface="Arial"/>
              </a:rPr>
              <a:t>EP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9407" y="1730247"/>
            <a:ext cx="4036060" cy="319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Same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Principle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Same </a:t>
            </a:r>
            <a:r>
              <a:rPr sz="2000" spc="-5" dirty="0">
                <a:latin typeface="Arial"/>
                <a:cs typeface="Arial"/>
              </a:rPr>
              <a:t>injector in </a:t>
            </a:r>
            <a:r>
              <a:rPr sz="2000" dirty="0">
                <a:latin typeface="Arial"/>
                <a:cs typeface="Arial"/>
              </a:rPr>
              <a:t>stainless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steel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Same </a:t>
            </a:r>
            <a:r>
              <a:rPr sz="2000" spc="-5" dirty="0">
                <a:latin typeface="Arial"/>
                <a:cs typeface="Arial"/>
              </a:rPr>
              <a:t>foam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</a:t>
            </a:r>
            <a:endParaRPr sz="2000">
              <a:latin typeface="Arial"/>
              <a:cs typeface="Arial"/>
            </a:endParaRPr>
          </a:p>
          <a:p>
            <a:pPr marL="1047115" marR="1988820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shorter  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lighter</a:t>
            </a:r>
            <a:endParaRPr sz="2000">
              <a:latin typeface="Arial"/>
              <a:cs typeface="Arial"/>
            </a:endParaRPr>
          </a:p>
          <a:p>
            <a:pPr marL="96329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er during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975360" marR="5080" indent="2857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e Label </a:t>
            </a:r>
            <a:r>
              <a:rPr sz="2000" spc="-5" dirty="0">
                <a:latin typeface="Arial"/>
                <a:cs typeface="Arial"/>
              </a:rPr>
              <a:t>Possibility </a:t>
            </a:r>
            <a:r>
              <a:rPr sz="2000" dirty="0">
                <a:latin typeface="Arial"/>
                <a:cs typeface="Arial"/>
              </a:rPr>
              <a:t>due </a:t>
            </a:r>
            <a:r>
              <a:rPr sz="2000" spc="-5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ool insert (MOQ 1000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pcs.)</a:t>
            </a:r>
            <a:endParaRPr sz="2000">
              <a:latin typeface="Arial"/>
              <a:cs typeface="Arial"/>
            </a:endParaRPr>
          </a:p>
          <a:p>
            <a:pPr marL="116014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sealings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1231" y="2833115"/>
            <a:ext cx="5736335" cy="384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470900" y="349250"/>
            <a:ext cx="1447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700" y="6902450"/>
            <a:ext cx="929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74701" y="642111"/>
            <a:ext cx="8149958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ST-73 without</a:t>
            </a:r>
            <a:r>
              <a:rPr spc="-15" dirty="0"/>
              <a:t> </a:t>
            </a:r>
            <a:r>
              <a:rPr spc="-5" dirty="0"/>
              <a:t>Foam-Pad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6045" y="3309110"/>
            <a:ext cx="25209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030" y="3214116"/>
            <a:ext cx="7786370" cy="17526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102100" marR="175895" indent="-342900">
              <a:lnSpc>
                <a:spcPct val="100000"/>
              </a:lnSpc>
              <a:spcBef>
                <a:spcPts val="745"/>
              </a:spcBef>
              <a:tabLst>
                <a:tab pos="4102100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Arial"/>
                <a:cs typeface="Arial"/>
              </a:rPr>
              <a:t>Extension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like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ST-7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 plastic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screen</a:t>
            </a:r>
            <a:endParaRPr sz="3200">
              <a:latin typeface="Arial"/>
              <a:cs typeface="Arial"/>
            </a:endParaRPr>
          </a:p>
          <a:p>
            <a:pPr marL="3759200">
              <a:lnSpc>
                <a:spcPct val="100000"/>
              </a:lnSpc>
              <a:spcBef>
                <a:spcPts val="765"/>
              </a:spcBef>
              <a:tabLst>
                <a:tab pos="4102100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spc="-5" dirty="0">
                <a:latin typeface="Arial"/>
                <a:cs typeface="Arial"/>
              </a:rPr>
              <a:t>Alternative 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LS12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7030" y="1461516"/>
            <a:ext cx="7786116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37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701" y="6902450"/>
            <a:ext cx="929639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34722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>
              <a:lnSpc>
                <a:spcPct val="100000"/>
              </a:lnSpc>
            </a:pPr>
            <a:r>
              <a:rPr spc="-5" dirty="0"/>
              <a:t>Recommended</a:t>
            </a:r>
            <a:r>
              <a:rPr spc="35" dirty="0"/>
              <a:t> </a:t>
            </a:r>
            <a:r>
              <a:rPr spc="-5" dirty="0"/>
              <a:t>Combinations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170311" y="1763267"/>
            <a:ext cx="8421623" cy="492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22300" y="6826250"/>
            <a:ext cx="9448800" cy="3807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9" name="Straight Connector 8"/>
            <p:cNvCxnSpPr>
              <a:endCxn id="10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710" y="348996"/>
            <a:ext cx="9143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8683" y="642111"/>
            <a:ext cx="79585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0">
              <a:lnSpc>
                <a:spcPct val="100000"/>
              </a:lnSpc>
            </a:pPr>
            <a:r>
              <a:rPr sz="3600" spc="-5" dirty="0"/>
              <a:t>Decentralized</a:t>
            </a:r>
            <a:r>
              <a:rPr sz="3600" spc="-50" dirty="0"/>
              <a:t> </a:t>
            </a:r>
            <a:r>
              <a:rPr sz="3600" spc="-5" dirty="0"/>
              <a:t>Systems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1098683" y="1833372"/>
            <a:ext cx="1292352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3642" y="1833372"/>
            <a:ext cx="1271016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4658" y="4930140"/>
            <a:ext cx="2686811" cy="1653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8347" y="3777996"/>
            <a:ext cx="2162555" cy="2880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4374" y="1833372"/>
            <a:ext cx="1731264" cy="1866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4802" y="1833372"/>
            <a:ext cx="1432560" cy="186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2554" y="3777996"/>
            <a:ext cx="2104644" cy="2880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8394700" y="50165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0710" y="6902450"/>
            <a:ext cx="9244190" cy="30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7" name="Straight Connector 16"/>
            <p:cNvCxnSpPr>
              <a:endCxn id="18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1" y="642111"/>
            <a:ext cx="797774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sz="3600" spc="-5" dirty="0"/>
              <a:t>Decentralized</a:t>
            </a:r>
            <a:r>
              <a:rPr sz="3600" spc="-50" dirty="0"/>
              <a:t> </a:t>
            </a:r>
            <a:r>
              <a:rPr sz="3600" spc="-5" dirty="0"/>
              <a:t>Systems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877703" y="1603247"/>
            <a:ext cx="2025395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2014" y="1150619"/>
            <a:ext cx="3496055" cy="5625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2633" y="2461259"/>
            <a:ext cx="1869948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394700" y="425450"/>
            <a:ext cx="1523369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4700" y="6775703"/>
            <a:ext cx="9143369" cy="43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44500" y="642111"/>
            <a:ext cx="830580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0">
              <a:lnSpc>
                <a:spcPct val="100000"/>
              </a:lnSpc>
            </a:pPr>
            <a:r>
              <a:rPr lang="en-GB" sz="3600" spc="-5" dirty="0"/>
              <a:t>Foam </a:t>
            </a:r>
            <a:r>
              <a:rPr sz="3600" spc="-5" dirty="0"/>
              <a:t>Trolley with Hose</a:t>
            </a:r>
            <a:r>
              <a:rPr sz="3600" spc="-55" dirty="0"/>
              <a:t> </a:t>
            </a:r>
            <a:r>
              <a:rPr sz="3600" spc="-5" dirty="0"/>
              <a:t>Reel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3546226" y="2049779"/>
            <a:ext cx="3672840" cy="403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394700" y="348995"/>
            <a:ext cx="1523369" cy="121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073" y="6826250"/>
            <a:ext cx="9297027" cy="38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9" name="Straight Connector 8"/>
            <p:cNvCxnSpPr>
              <a:endCxn id="10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1" y="642111"/>
            <a:ext cx="828254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205">
              <a:lnSpc>
                <a:spcPct val="100000"/>
              </a:lnSpc>
            </a:pPr>
            <a:r>
              <a:rPr sz="3200" spc="-5" dirty="0"/>
              <a:t>Foam Box with Chemical</a:t>
            </a:r>
            <a:r>
              <a:rPr sz="3200" spc="-75" dirty="0"/>
              <a:t> </a:t>
            </a:r>
            <a:r>
              <a:rPr sz="3200" spc="-5" dirty="0"/>
              <a:t>Cans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3038734" y="2543555"/>
            <a:ext cx="3151632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5709" y="1757171"/>
            <a:ext cx="3505199" cy="493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1875" y="2763012"/>
            <a:ext cx="1435608" cy="303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23380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1" name="Straight Connector 10"/>
            <p:cNvCxnSpPr>
              <a:endCxn id="13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701" y="6902450"/>
            <a:ext cx="94487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4301" y="642111"/>
            <a:ext cx="7672946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5755">
              <a:lnSpc>
                <a:spcPct val="100000"/>
              </a:lnSpc>
            </a:pPr>
            <a:r>
              <a:rPr sz="4400" dirty="0"/>
              <a:t>Hose</a:t>
            </a:r>
            <a:r>
              <a:rPr sz="4400" spc="-80" dirty="0"/>
              <a:t> </a:t>
            </a:r>
            <a:r>
              <a:rPr sz="4400" spc="-5" dirty="0"/>
              <a:t>Nomogram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1025531" y="1763267"/>
            <a:ext cx="4826508" cy="4916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8066" y="2287523"/>
            <a:ext cx="2732532" cy="386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547100" y="501650"/>
            <a:ext cx="1219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073" y="6826250"/>
            <a:ext cx="9143996" cy="38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073" y="642111"/>
            <a:ext cx="8283173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330">
              <a:lnSpc>
                <a:spcPct val="100000"/>
              </a:lnSpc>
            </a:pPr>
            <a:r>
              <a:rPr sz="4400" spc="-5" dirty="0"/>
              <a:t>Foam Items</a:t>
            </a:r>
            <a:r>
              <a:rPr sz="4400" spc="-60" dirty="0"/>
              <a:t> </a:t>
            </a:r>
            <a:r>
              <a:rPr sz="4400" dirty="0"/>
              <a:t>Overview</a:t>
            </a:r>
          </a:p>
        </p:txBody>
      </p:sp>
      <p:sp>
        <p:nvSpPr>
          <p:cNvPr id="4" name="object 4"/>
          <p:cNvSpPr/>
          <p:nvPr/>
        </p:nvSpPr>
        <p:spPr>
          <a:xfrm>
            <a:off x="1098683" y="1691639"/>
            <a:ext cx="4408932" cy="496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8886" y="1691639"/>
            <a:ext cx="3700271" cy="496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470900" y="50165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073" y="6902450"/>
            <a:ext cx="9143996" cy="304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073" y="6902450"/>
            <a:ext cx="9143996" cy="30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8325">
              <a:lnSpc>
                <a:spcPct val="100000"/>
              </a:lnSpc>
            </a:pPr>
            <a:r>
              <a:rPr dirty="0"/>
              <a:t>Injectors and </a:t>
            </a:r>
            <a:r>
              <a:rPr spc="-5" dirty="0"/>
              <a:t>Hot</a:t>
            </a:r>
            <a:r>
              <a:rPr spc="-60" dirty="0"/>
              <a:t> </a:t>
            </a:r>
            <a:r>
              <a:rPr spc="-5" dirty="0"/>
              <a:t>Water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7528" y="5696201"/>
            <a:ext cx="7237095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Conclusion: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Chemical suction highly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depends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r>
              <a:rPr sz="16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temperature.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600"/>
              </a:lnSpc>
              <a:spcBef>
                <a:spcPts val="370"/>
              </a:spcBef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At higher temperatures the maximum achievable vacuum drops significantly.  Above 90</a:t>
            </a:r>
            <a:r>
              <a:rPr sz="1600" spc="-5" dirty="0">
                <a:latin typeface="MS PGothic"/>
                <a:cs typeface="MS PGothic"/>
              </a:rPr>
              <a:t>°</a:t>
            </a:r>
            <a:r>
              <a:rPr sz="1600" spc="-5" dirty="0">
                <a:latin typeface="Arial"/>
                <a:cs typeface="Arial"/>
              </a:rPr>
              <a:t>C </a:t>
            </a:r>
            <a:r>
              <a:rPr sz="1600" dirty="0">
                <a:latin typeface="Arial"/>
                <a:cs typeface="Arial"/>
              </a:rPr>
              <a:t>it is </a:t>
            </a:r>
            <a:r>
              <a:rPr sz="1600" spc="-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possible </a:t>
            </a:r>
            <a:r>
              <a:rPr sz="1600" spc="-5" dirty="0">
                <a:latin typeface="Arial"/>
                <a:cs typeface="Arial"/>
              </a:rPr>
              <a:t>to measure any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vacuum.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63963" y="1971801"/>
          <a:ext cx="3314693" cy="3328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311">
                <a:tc rowSpan="2">
                  <a:txBody>
                    <a:bodyPr/>
                    <a:lstStyle/>
                    <a:p>
                      <a:pPr marL="78740" marR="71755" indent="25907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Inlet-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Temperature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Vacuum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ST-160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Alto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Kärcher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6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643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0,64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5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0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167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0,94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457321" y="488594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7321" y="4617720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7321" y="4351020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7321" y="4084320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7321" y="381609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7321" y="354939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7321" y="328269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7321" y="301447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7321" y="274777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7321" y="248107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7321" y="2481072"/>
            <a:ext cx="0" cy="2672080"/>
          </a:xfrm>
          <a:custGeom>
            <a:avLst/>
            <a:gdLst/>
            <a:ahLst/>
            <a:cxnLst/>
            <a:rect l="l" t="t" r="r" b="b"/>
            <a:pathLst>
              <a:path h="2672079">
                <a:moveTo>
                  <a:pt x="0" y="0"/>
                </a:moveTo>
                <a:lnTo>
                  <a:pt x="0" y="2671571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9221" y="51526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9221" y="48859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9221" y="46177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9221" y="43510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9221" y="40843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9221" y="38160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9221" y="35493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9221" y="32826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9221" y="30144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9221" y="27477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9221" y="24810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7321" y="5152644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3313" y="2590800"/>
            <a:ext cx="4210811" cy="2624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88011" y="4263642"/>
            <a:ext cx="273050" cy="97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8011" y="3995418"/>
            <a:ext cx="27305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74523" y="5216142"/>
            <a:ext cx="1663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95603" y="5216142"/>
            <a:ext cx="1663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16682" y="5216142"/>
            <a:ext cx="16637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02411" y="3881118"/>
            <a:ext cx="441959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-</a:t>
            </a:r>
            <a:r>
              <a:rPr sz="1000" spc="0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10714" y="3881118"/>
            <a:ext cx="24384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7370" y="3881118"/>
            <a:ext cx="4699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ä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72230" y="5216142"/>
            <a:ext cx="147574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ct val="100000"/>
              </a:lnSpc>
              <a:tabLst>
                <a:tab pos="1099185" algn="l"/>
              </a:tabLst>
            </a:pPr>
            <a:r>
              <a:rPr sz="1000" spc="-5" dirty="0">
                <a:latin typeface="Arial"/>
                <a:cs typeface="Arial"/>
              </a:rPr>
              <a:t>70	90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-5" dirty="0">
                <a:latin typeface="Arial"/>
                <a:cs typeface="Arial"/>
              </a:rPr>
              <a:t>Inlet temperature</a:t>
            </a:r>
            <a:r>
              <a:rPr sz="1100" spc="22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[</a:t>
            </a:r>
            <a:r>
              <a:rPr sz="1100" dirty="0">
                <a:latin typeface="MS PGothic"/>
                <a:cs typeface="MS PGothic"/>
              </a:rPr>
              <a:t>°</a:t>
            </a:r>
            <a:r>
              <a:rPr sz="1100" dirty="0">
                <a:latin typeface="Arial"/>
                <a:cs typeface="Arial"/>
              </a:rPr>
              <a:t>C]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48028" y="2205365"/>
            <a:ext cx="165735" cy="857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100" spc="-5" dirty="0">
                <a:latin typeface="Arial"/>
                <a:cs typeface="Arial"/>
              </a:rPr>
              <a:t>Va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uu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[</a:t>
            </a:r>
            <a:r>
              <a:rPr sz="1100" spc="-5" dirty="0">
                <a:latin typeface="Arial"/>
                <a:cs typeface="Arial"/>
              </a:rPr>
              <a:t>ba</a:t>
            </a:r>
            <a:r>
              <a:rPr sz="1100" dirty="0">
                <a:latin typeface="Arial"/>
                <a:cs typeface="Arial"/>
              </a:rPr>
              <a:t>r]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8011" y="1947671"/>
            <a:ext cx="3510915" cy="195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7910" marR="5080" indent="762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Maximum </a:t>
            </a:r>
            <a:r>
              <a:rPr sz="1200" dirty="0">
                <a:latin typeface="Arial"/>
                <a:cs typeface="Arial"/>
              </a:rPr>
              <a:t>Vacuum </a:t>
            </a:r>
            <a:r>
              <a:rPr sz="1200" spc="-5" dirty="0">
                <a:latin typeface="Arial"/>
                <a:cs typeface="Arial"/>
              </a:rPr>
              <a:t>Depending on  </a:t>
            </a:r>
            <a:r>
              <a:rPr sz="1200" dirty="0">
                <a:latin typeface="Arial"/>
                <a:cs typeface="Arial"/>
              </a:rPr>
              <a:t>Water </a:t>
            </a:r>
            <a:r>
              <a:rPr sz="1200" spc="-5" dirty="0">
                <a:latin typeface="Arial"/>
                <a:cs typeface="Arial"/>
              </a:rPr>
              <a:t>Inlet Temperature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Injectors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5" dirty="0">
                <a:latin typeface="Arial"/>
                <a:cs typeface="Arial"/>
              </a:rPr>
              <a:t>1,00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0,90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5" dirty="0">
                <a:latin typeface="Arial"/>
                <a:cs typeface="Arial"/>
              </a:rPr>
              <a:t>0,80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5" dirty="0">
                <a:latin typeface="Arial"/>
                <a:cs typeface="Arial"/>
              </a:rPr>
              <a:t>0,70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0,60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000" spc="-5" dirty="0">
                <a:latin typeface="Arial"/>
                <a:cs typeface="Arial"/>
              </a:rPr>
              <a:t>0,50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84623" y="348995"/>
            <a:ext cx="1433446" cy="121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255641"/>
            <a:ext cx="2594013" cy="133021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74073" y="6902450"/>
            <a:ext cx="9143996" cy="304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774701" y="7075480"/>
            <a:ext cx="9071012" cy="369332"/>
            <a:chOff x="774701" y="7075480"/>
            <a:chExt cx="9071012" cy="369332"/>
          </a:xfrm>
        </p:grpSpPr>
        <p:cxnSp>
          <p:nvCxnSpPr>
            <p:cNvPr id="46" name="Straight Connector 45"/>
            <p:cNvCxnSpPr>
              <a:endCxn id="47" idx="1"/>
            </p:cNvCxnSpPr>
            <p:nvPr/>
          </p:nvCxnSpPr>
          <p:spPr>
            <a:xfrm flipV="1">
              <a:off x="774701" y="7260146"/>
              <a:ext cx="7166011" cy="23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40712" y="707548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www.gspen.co.uk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538</Words>
  <Application>Microsoft Office PowerPoint</Application>
  <PresentationFormat>Custom</PresentationFormat>
  <Paragraphs>183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Recommended Combinations</vt:lpstr>
      <vt:lpstr>Decentralized Systems</vt:lpstr>
      <vt:lpstr>Decentralized Systems</vt:lpstr>
      <vt:lpstr>Foam Trolley with Hose Reel</vt:lpstr>
      <vt:lpstr>Foam Box with Chemical Cans</vt:lpstr>
      <vt:lpstr>Hose Nomogram</vt:lpstr>
      <vt:lpstr>Foam Items Overview</vt:lpstr>
      <vt:lpstr>Injectors and Hot Water</vt:lpstr>
      <vt:lpstr>Panel Mount Dosing Valve</vt:lpstr>
      <vt:lpstr>Air Connection</vt:lpstr>
      <vt:lpstr>ST-72 non-splashing</vt:lpstr>
      <vt:lpstr>Foam Head ST-72</vt:lpstr>
      <vt:lpstr>Air Injector Nozzles ST-75</vt:lpstr>
      <vt:lpstr>New Design ST-73</vt:lpstr>
      <vt:lpstr>ST-73 without Foam-Pad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RM-Suttner-Product Seminar Foam News 2015 September</dc:title>
  <dc:creator>d.niesen</dc:creator>
  <cp:lastModifiedBy>Chris</cp:lastModifiedBy>
  <cp:revision>11</cp:revision>
  <dcterms:created xsi:type="dcterms:W3CDTF">2015-10-08T13:02:36Z</dcterms:created>
  <dcterms:modified xsi:type="dcterms:W3CDTF">2023-10-31T09:27:42Z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2015-09-04T00:00:00Z</vt:filetime>
  </property>
  <property fmtid="{D5CDD505-2E9C-101B-9397-08002B2CF9AE}" pid="3" name="Creator">
    <vt:lpwstr>FreePDF 4.08 - http://shbox.de</vt:lpwstr>
  </property>
  <property fmtid="{D5CDD505-2E9C-101B-9397-08002B2CF9AE}" pid="4" name="LastSaved">
    <vt:filetime>2015-10-08T00:00:00Z</vt:filetime>
  </property>
</Properties>
</file>